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5"/>
  </p:notesMasterIdLst>
  <p:sldIdLst>
    <p:sldId id="261" r:id="rId2"/>
    <p:sldId id="279" r:id="rId3"/>
    <p:sldId id="274" r:id="rId4"/>
    <p:sldId id="268" r:id="rId5"/>
    <p:sldId id="269" r:id="rId6"/>
    <p:sldId id="280" r:id="rId7"/>
    <p:sldId id="281" r:id="rId8"/>
    <p:sldId id="270" r:id="rId9"/>
    <p:sldId id="275" r:id="rId10"/>
    <p:sldId id="276" r:id="rId11"/>
    <p:sldId id="271" r:id="rId12"/>
    <p:sldId id="27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C1C1C"/>
    <a:srgbClr val="F2F2F2"/>
    <a:srgbClr val="F7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317CF-D5F5-4BF8-A51F-BE8EAC869E11}" v="34" dt="2024-05-02T02:32:28.536"/>
    <p1510:client id="{C34B65AA-82B3-3AB3-3265-69FC62F1BAE7}" v="101" dt="2024-05-02T02:53:54.664"/>
    <p1510:client id="{FE9334CF-B043-758D-CE1F-DEEDB33F014A}" v="31" dt="2024-05-02T18:19:40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AD190-BCB8-4477-B87B-28F39972D66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24DACFD-13B9-4F32-8B45-2C73CE8D282C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Each card is expandable.</a:t>
          </a:r>
        </a:p>
      </dgm:t>
    </dgm:pt>
    <dgm:pt modelId="{B95DF467-A3E9-4D5A-A860-0133263D5C37}" type="parTrans" cxnId="{9B0AD566-B95B-452F-AF79-8ED884B771AC}">
      <dgm:prSet/>
      <dgm:spPr/>
    </dgm:pt>
    <dgm:pt modelId="{04902EAA-951B-43DB-9414-80F05DDA6DC2}" type="sibTrans" cxnId="{9B0AD566-B95B-452F-AF79-8ED884B771AC}">
      <dgm:prSet/>
      <dgm:spPr/>
      <dgm:t>
        <a:bodyPr/>
        <a:lstStyle/>
        <a:p>
          <a:endParaRPr lang="en-US"/>
        </a:p>
      </dgm:t>
    </dgm:pt>
    <dgm:pt modelId="{803D77C6-8D89-4EC8-B838-534D316992FC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Color-coded Timeline View.</a:t>
          </a:r>
        </a:p>
      </dgm:t>
    </dgm:pt>
    <dgm:pt modelId="{CD54B8DF-BFAD-4EC5-A39A-AFBCC76F8611}" type="parTrans" cxnId="{AD923C0E-A655-44F9-AFCC-AB795BBDB8D2}">
      <dgm:prSet/>
      <dgm:spPr/>
    </dgm:pt>
    <dgm:pt modelId="{4503BDD6-76C9-4B21-8212-F579EF4DD450}" type="sibTrans" cxnId="{AD923C0E-A655-44F9-AFCC-AB795BBDB8D2}">
      <dgm:prSet/>
      <dgm:spPr/>
      <dgm:t>
        <a:bodyPr/>
        <a:lstStyle/>
        <a:p>
          <a:endParaRPr lang="en-US"/>
        </a:p>
      </dgm:t>
    </dgm:pt>
    <dgm:pt modelId="{5A8F0E7A-65B1-4358-AE66-4AB3C5C8BA44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Improved data compatibility.</a:t>
          </a:r>
        </a:p>
      </dgm:t>
    </dgm:pt>
    <dgm:pt modelId="{E15D8CAA-54B3-4923-B915-54DC37403052}" type="parTrans" cxnId="{33A27ECB-4608-4BA2-9B69-2A0B176E0551}">
      <dgm:prSet/>
      <dgm:spPr/>
    </dgm:pt>
    <dgm:pt modelId="{E9E7015C-2808-4AD8-B12E-19A6C0B8D0CA}" type="sibTrans" cxnId="{33A27ECB-4608-4BA2-9B69-2A0B176E0551}">
      <dgm:prSet/>
      <dgm:spPr/>
      <dgm:t>
        <a:bodyPr/>
        <a:lstStyle/>
        <a:p>
          <a:endParaRPr lang="en-US"/>
        </a:p>
      </dgm:t>
    </dgm:pt>
    <dgm:pt modelId="{51B7B464-1691-45C3-AE3E-48F76A9AD5DC}">
      <dgm:prSet phldr="0"/>
      <dgm:spPr/>
      <dgm:t>
        <a:bodyPr/>
        <a:lstStyle/>
        <a:p>
          <a:r>
            <a:rPr lang="en-US">
              <a:latin typeface="Corbel" panose="020B0503020204020204"/>
            </a:rPr>
            <a:t>Improved user interface.</a:t>
          </a:r>
        </a:p>
      </dgm:t>
    </dgm:pt>
    <dgm:pt modelId="{7E2CC0D3-282E-423E-9FB7-869B32EBC12E}" type="parTrans" cxnId="{DC26555D-A122-43D6-B02D-4714CD503D77}">
      <dgm:prSet/>
      <dgm:spPr/>
    </dgm:pt>
    <dgm:pt modelId="{7FEFC04B-5FFC-4974-8DF7-CCAA157A3807}" type="sibTrans" cxnId="{DC26555D-A122-43D6-B02D-4714CD503D77}">
      <dgm:prSet/>
      <dgm:spPr/>
      <dgm:t>
        <a:bodyPr/>
        <a:lstStyle/>
        <a:p>
          <a:endParaRPr lang="en-US"/>
        </a:p>
      </dgm:t>
    </dgm:pt>
    <dgm:pt modelId="{486133A4-053A-48E1-8C66-A66FC8FCF1F5}" type="pres">
      <dgm:prSet presAssocID="{7AFAD190-BCB8-4477-B87B-28F39972D668}" presName="linear" presStyleCnt="0">
        <dgm:presLayoutVars>
          <dgm:animLvl val="lvl"/>
          <dgm:resizeHandles val="exact"/>
        </dgm:presLayoutVars>
      </dgm:prSet>
      <dgm:spPr/>
    </dgm:pt>
    <dgm:pt modelId="{828E2006-91DB-4343-8D86-DD7D1D9DFCDC}" type="pres">
      <dgm:prSet presAssocID="{D24DACFD-13B9-4F32-8B45-2C73CE8D282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9CF623-92B0-4902-A060-0B15ACFE17DB}" type="pres">
      <dgm:prSet presAssocID="{04902EAA-951B-43DB-9414-80F05DDA6DC2}" presName="spacer" presStyleCnt="0"/>
      <dgm:spPr/>
    </dgm:pt>
    <dgm:pt modelId="{CD4E155E-7D12-44C8-A5EC-0103931563AA}" type="pres">
      <dgm:prSet presAssocID="{803D77C6-8D89-4EC8-B838-534D316992F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EF552E-6CB5-4537-AC78-3460393EBDD8}" type="pres">
      <dgm:prSet presAssocID="{4503BDD6-76C9-4B21-8212-F579EF4DD450}" presName="spacer" presStyleCnt="0"/>
      <dgm:spPr/>
    </dgm:pt>
    <dgm:pt modelId="{3241FF5A-7B19-479A-B8A4-4F246CA1695E}" type="pres">
      <dgm:prSet presAssocID="{5A8F0E7A-65B1-4358-AE66-4AB3C5C8BA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09A1C1-C0FF-4AE1-856F-C98322CFEE75}" type="pres">
      <dgm:prSet presAssocID="{E9E7015C-2808-4AD8-B12E-19A6C0B8D0CA}" presName="spacer" presStyleCnt="0"/>
      <dgm:spPr/>
    </dgm:pt>
    <dgm:pt modelId="{08BBED80-A00E-42FD-950E-F23C32E1FC1D}" type="pres">
      <dgm:prSet presAssocID="{51B7B464-1691-45C3-AE3E-48F76A9AD5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4282B0C-6817-4FB2-B738-E6ED03C7BEF9}" type="presOf" srcId="{D24DACFD-13B9-4F32-8B45-2C73CE8D282C}" destId="{828E2006-91DB-4343-8D86-DD7D1D9DFCDC}" srcOrd="0" destOrd="0" presId="urn:microsoft.com/office/officeart/2005/8/layout/vList2"/>
    <dgm:cxn modelId="{AD923C0E-A655-44F9-AFCC-AB795BBDB8D2}" srcId="{7AFAD190-BCB8-4477-B87B-28F39972D668}" destId="{803D77C6-8D89-4EC8-B838-534D316992FC}" srcOrd="1" destOrd="0" parTransId="{CD54B8DF-BFAD-4EC5-A39A-AFBCC76F8611}" sibTransId="{4503BDD6-76C9-4B21-8212-F579EF4DD450}"/>
    <dgm:cxn modelId="{DC26555D-A122-43D6-B02D-4714CD503D77}" srcId="{7AFAD190-BCB8-4477-B87B-28F39972D668}" destId="{51B7B464-1691-45C3-AE3E-48F76A9AD5DC}" srcOrd="3" destOrd="0" parTransId="{7E2CC0D3-282E-423E-9FB7-869B32EBC12E}" sibTransId="{7FEFC04B-5FFC-4974-8DF7-CCAA157A3807}"/>
    <dgm:cxn modelId="{9B0AD566-B95B-452F-AF79-8ED884B771AC}" srcId="{7AFAD190-BCB8-4477-B87B-28F39972D668}" destId="{D24DACFD-13B9-4F32-8B45-2C73CE8D282C}" srcOrd="0" destOrd="0" parTransId="{B95DF467-A3E9-4D5A-A860-0133263D5C37}" sibTransId="{04902EAA-951B-43DB-9414-80F05DDA6DC2}"/>
    <dgm:cxn modelId="{0481946B-0AD6-4C99-8DE9-3384921D9DEF}" type="presOf" srcId="{51B7B464-1691-45C3-AE3E-48F76A9AD5DC}" destId="{08BBED80-A00E-42FD-950E-F23C32E1FC1D}" srcOrd="0" destOrd="0" presId="urn:microsoft.com/office/officeart/2005/8/layout/vList2"/>
    <dgm:cxn modelId="{853D2E7B-7333-4C31-94DA-FECBD163D558}" type="presOf" srcId="{803D77C6-8D89-4EC8-B838-534D316992FC}" destId="{CD4E155E-7D12-44C8-A5EC-0103931563AA}" srcOrd="0" destOrd="0" presId="urn:microsoft.com/office/officeart/2005/8/layout/vList2"/>
    <dgm:cxn modelId="{86D7199A-9D9D-430B-9A06-F5DE9714B928}" type="presOf" srcId="{5A8F0E7A-65B1-4358-AE66-4AB3C5C8BA44}" destId="{3241FF5A-7B19-479A-B8A4-4F246CA1695E}" srcOrd="0" destOrd="0" presId="urn:microsoft.com/office/officeart/2005/8/layout/vList2"/>
    <dgm:cxn modelId="{33A27ECB-4608-4BA2-9B69-2A0B176E0551}" srcId="{7AFAD190-BCB8-4477-B87B-28F39972D668}" destId="{5A8F0E7A-65B1-4358-AE66-4AB3C5C8BA44}" srcOrd="2" destOrd="0" parTransId="{E15D8CAA-54B3-4923-B915-54DC37403052}" sibTransId="{E9E7015C-2808-4AD8-B12E-19A6C0B8D0CA}"/>
    <dgm:cxn modelId="{10D0CECD-185F-4974-8CF3-1101641A415C}" type="presOf" srcId="{7AFAD190-BCB8-4477-B87B-28F39972D668}" destId="{486133A4-053A-48E1-8C66-A66FC8FCF1F5}" srcOrd="0" destOrd="0" presId="urn:microsoft.com/office/officeart/2005/8/layout/vList2"/>
    <dgm:cxn modelId="{9EC18647-D1EE-4047-AB38-8241B0AF2ADC}" type="presParOf" srcId="{486133A4-053A-48E1-8C66-A66FC8FCF1F5}" destId="{828E2006-91DB-4343-8D86-DD7D1D9DFCDC}" srcOrd="0" destOrd="0" presId="urn:microsoft.com/office/officeart/2005/8/layout/vList2"/>
    <dgm:cxn modelId="{1AE1A250-493F-4334-87CD-0BE3B7ED00BB}" type="presParOf" srcId="{486133A4-053A-48E1-8C66-A66FC8FCF1F5}" destId="{F99CF623-92B0-4902-A060-0B15ACFE17DB}" srcOrd="1" destOrd="0" presId="urn:microsoft.com/office/officeart/2005/8/layout/vList2"/>
    <dgm:cxn modelId="{956A513F-7778-44FC-B32B-9180F8F35D4D}" type="presParOf" srcId="{486133A4-053A-48E1-8C66-A66FC8FCF1F5}" destId="{CD4E155E-7D12-44C8-A5EC-0103931563AA}" srcOrd="2" destOrd="0" presId="urn:microsoft.com/office/officeart/2005/8/layout/vList2"/>
    <dgm:cxn modelId="{F5F7F539-D989-45D6-8373-3D49F36AF0CB}" type="presParOf" srcId="{486133A4-053A-48E1-8C66-A66FC8FCF1F5}" destId="{D1EF552E-6CB5-4537-AC78-3460393EBDD8}" srcOrd="3" destOrd="0" presId="urn:microsoft.com/office/officeart/2005/8/layout/vList2"/>
    <dgm:cxn modelId="{8460200A-FE18-49DB-8F1A-14F035FD6284}" type="presParOf" srcId="{486133A4-053A-48E1-8C66-A66FC8FCF1F5}" destId="{3241FF5A-7B19-479A-B8A4-4F246CA1695E}" srcOrd="4" destOrd="0" presId="urn:microsoft.com/office/officeart/2005/8/layout/vList2"/>
    <dgm:cxn modelId="{2E68D165-D1CC-4634-8BAF-2F399B8902A9}" type="presParOf" srcId="{486133A4-053A-48E1-8C66-A66FC8FCF1F5}" destId="{2409A1C1-C0FF-4AE1-856F-C98322CFEE75}" srcOrd="5" destOrd="0" presId="urn:microsoft.com/office/officeart/2005/8/layout/vList2"/>
    <dgm:cxn modelId="{6779A588-BF84-4494-BE10-52A5B16B7CBD}" type="presParOf" srcId="{486133A4-053A-48E1-8C66-A66FC8FCF1F5}" destId="{08BBED80-A00E-42FD-950E-F23C32E1FC1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B8AE9-A39F-4959-8B1F-F66B3861DC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55FB2ED-7C67-4E9F-BB6F-F774BBA1F7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</a:t>
          </a:r>
          <a:r>
            <a:rPr lang="en-US">
              <a:latin typeface="Corbel" panose="020B0503020204020204"/>
            </a:rPr>
            <a:t>enhanced</a:t>
          </a:r>
          <a:r>
            <a:rPr lang="en-US"/>
            <a:t> </a:t>
          </a:r>
          <a:r>
            <a:rPr lang="en-US">
              <a:latin typeface="Corbel" panose="020B0503020204020204"/>
            </a:rPr>
            <a:t>cyberthreat</a:t>
          </a:r>
          <a:r>
            <a:rPr lang="en-US"/>
            <a:t> </a:t>
          </a:r>
          <a:r>
            <a:rPr lang="en-US">
              <a:latin typeface="Corbel" panose="020B0503020204020204"/>
            </a:rPr>
            <a:t>analysis.</a:t>
          </a:r>
          <a:endParaRPr lang="en-US"/>
        </a:p>
      </dgm:t>
    </dgm:pt>
    <dgm:pt modelId="{FDBFF269-482A-4998-98E8-2020AB4D34E2}" type="parTrans" cxnId="{9E656E42-3F2A-4876-9A3D-C89CC2A490E9}">
      <dgm:prSet/>
      <dgm:spPr/>
      <dgm:t>
        <a:bodyPr/>
        <a:lstStyle/>
        <a:p>
          <a:endParaRPr lang="en-US"/>
        </a:p>
      </dgm:t>
    </dgm:pt>
    <dgm:pt modelId="{BC6093FB-E47B-442E-9DDB-625299CE25C7}" type="sibTrans" cxnId="{9E656E42-3F2A-4876-9A3D-C89CC2A490E9}">
      <dgm:prSet/>
      <dgm:spPr/>
      <dgm:t>
        <a:bodyPr/>
        <a:lstStyle/>
        <a:p>
          <a:endParaRPr lang="en-US"/>
        </a:p>
      </dgm:t>
    </dgm:pt>
    <dgm:pt modelId="{B4E92556-051F-4A8F-8BC2-11D3908AB4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Increases </a:t>
          </a:r>
          <a:r>
            <a:rPr lang="en-US">
              <a:latin typeface="Corbel" panose="020B0503020204020204"/>
            </a:rPr>
            <a:t>efficiency for cyber analysts.</a:t>
          </a:r>
          <a:endParaRPr lang="en-US"/>
        </a:p>
      </dgm:t>
    </dgm:pt>
    <dgm:pt modelId="{0A96255B-71E4-478C-86A0-795E01F89F5E}" type="parTrans" cxnId="{CC126C8B-6DDA-4C06-9158-CA2481979180}">
      <dgm:prSet/>
      <dgm:spPr/>
      <dgm:t>
        <a:bodyPr/>
        <a:lstStyle/>
        <a:p>
          <a:endParaRPr lang="en-US"/>
        </a:p>
      </dgm:t>
    </dgm:pt>
    <dgm:pt modelId="{3D716BBC-2891-4B13-AA98-A08445C81C11}" type="sibTrans" cxnId="{CC126C8B-6DDA-4C06-9158-CA2481979180}">
      <dgm:prSet/>
      <dgm:spPr/>
      <dgm:t>
        <a:bodyPr/>
        <a:lstStyle/>
        <a:p>
          <a:endParaRPr lang="en-US"/>
        </a:p>
      </dgm:t>
    </dgm:pt>
    <dgm:pt modelId="{1B2AFEDB-D36E-4ECD-95F3-7BC93DABC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Speeds-up </a:t>
          </a:r>
          <a:r>
            <a:rPr lang="en-US">
              <a:latin typeface="Corbel" panose="020B0503020204020204"/>
            </a:rPr>
            <a:t>threat detection. </a:t>
          </a:r>
          <a:endParaRPr lang="en-US"/>
        </a:p>
      </dgm:t>
    </dgm:pt>
    <dgm:pt modelId="{FDC7B32F-CA8C-4558-8834-E672FD4B6CD2}" type="parTrans" cxnId="{BBD1D9DF-DD3D-4718-BC21-CF374E971318}">
      <dgm:prSet/>
      <dgm:spPr/>
      <dgm:t>
        <a:bodyPr/>
        <a:lstStyle/>
        <a:p>
          <a:endParaRPr lang="en-US"/>
        </a:p>
      </dgm:t>
    </dgm:pt>
    <dgm:pt modelId="{AFAEEB1C-9A48-48E5-84AA-142E7CA18499}" type="sibTrans" cxnId="{BBD1D9DF-DD3D-4718-BC21-CF374E971318}">
      <dgm:prSet/>
      <dgm:spPr/>
      <dgm:t>
        <a:bodyPr/>
        <a:lstStyle/>
        <a:p>
          <a:endParaRPr lang="en-US"/>
        </a:p>
      </dgm:t>
    </dgm:pt>
    <dgm:pt modelId="{1FC2B143-28B9-43F0-B7C1-37062752DB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for </a:t>
          </a:r>
          <a:r>
            <a:rPr lang="en-US">
              <a:latin typeface="Corbel" panose="020B0503020204020204"/>
            </a:rPr>
            <a:t>quicker</a:t>
          </a:r>
          <a:r>
            <a:rPr lang="en-US"/>
            <a:t> </a:t>
          </a:r>
          <a:r>
            <a:rPr lang="en-US">
              <a:latin typeface="Corbel" panose="020B0503020204020204"/>
            </a:rPr>
            <a:t>threat mitigation. </a:t>
          </a:r>
          <a:endParaRPr lang="en-US"/>
        </a:p>
      </dgm:t>
    </dgm:pt>
    <dgm:pt modelId="{0705F877-D09B-4EFC-8EAC-7169E0320E90}" type="parTrans" cxnId="{493CFD4F-5CE9-42ED-BBDF-36D7200C2A0F}">
      <dgm:prSet/>
      <dgm:spPr/>
      <dgm:t>
        <a:bodyPr/>
        <a:lstStyle/>
        <a:p>
          <a:endParaRPr lang="en-US"/>
        </a:p>
      </dgm:t>
    </dgm:pt>
    <dgm:pt modelId="{23888A14-35BF-4E24-AC3F-1DDB66D83A3E}" type="sibTrans" cxnId="{493CFD4F-5CE9-42ED-BBDF-36D7200C2A0F}">
      <dgm:prSet/>
      <dgm:spPr/>
      <dgm:t>
        <a:bodyPr/>
        <a:lstStyle/>
        <a:p>
          <a:endParaRPr lang="en-US"/>
        </a:p>
      </dgm:t>
    </dgm:pt>
    <dgm:pt modelId="{1E1C6FE9-070E-46D4-AEF1-F16240B383BD}" type="pres">
      <dgm:prSet presAssocID="{6A2B8AE9-A39F-4959-8B1F-F66B3861DC2E}" presName="root" presStyleCnt="0">
        <dgm:presLayoutVars>
          <dgm:dir/>
          <dgm:resizeHandles val="exact"/>
        </dgm:presLayoutVars>
      </dgm:prSet>
      <dgm:spPr/>
    </dgm:pt>
    <dgm:pt modelId="{85D03F21-BE14-45BD-90FC-13575C351054}" type="pres">
      <dgm:prSet presAssocID="{855FB2ED-7C67-4E9F-BB6F-F774BBA1F7CD}" presName="compNode" presStyleCnt="0"/>
      <dgm:spPr/>
    </dgm:pt>
    <dgm:pt modelId="{FA653435-3679-421E-8850-3B05E7A205B2}" type="pres">
      <dgm:prSet presAssocID="{855FB2ED-7C67-4E9F-BB6F-F774BBA1F7CD}" presName="bgRect" presStyleLbl="bgShp" presStyleIdx="0" presStyleCnt="4"/>
      <dgm:spPr/>
    </dgm:pt>
    <dgm:pt modelId="{40407DA0-1AB7-4026-8ACD-5E0A28B630A4}" type="pres">
      <dgm:prSet presAssocID="{855FB2ED-7C67-4E9F-BB6F-F774BBA1F7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99101C7-9A53-4ADA-BEC8-93B39EA91A01}" type="pres">
      <dgm:prSet presAssocID="{855FB2ED-7C67-4E9F-BB6F-F774BBA1F7CD}" presName="spaceRect" presStyleCnt="0"/>
      <dgm:spPr/>
    </dgm:pt>
    <dgm:pt modelId="{7A495496-A036-4EE1-8A47-D124DD126F29}" type="pres">
      <dgm:prSet presAssocID="{855FB2ED-7C67-4E9F-BB6F-F774BBA1F7CD}" presName="parTx" presStyleLbl="revTx" presStyleIdx="0" presStyleCnt="4">
        <dgm:presLayoutVars>
          <dgm:chMax val="0"/>
          <dgm:chPref val="0"/>
        </dgm:presLayoutVars>
      </dgm:prSet>
      <dgm:spPr/>
    </dgm:pt>
    <dgm:pt modelId="{3DE42368-60C4-4FF0-BD66-13E5A5400648}" type="pres">
      <dgm:prSet presAssocID="{BC6093FB-E47B-442E-9DDB-625299CE25C7}" presName="sibTrans" presStyleCnt="0"/>
      <dgm:spPr/>
    </dgm:pt>
    <dgm:pt modelId="{FFDFC00F-81BB-400B-9159-D7A949E062E1}" type="pres">
      <dgm:prSet presAssocID="{B4E92556-051F-4A8F-8BC2-11D3908AB44A}" presName="compNode" presStyleCnt="0"/>
      <dgm:spPr/>
    </dgm:pt>
    <dgm:pt modelId="{95BE3C31-0E7F-4BBD-835E-793CB4A786BD}" type="pres">
      <dgm:prSet presAssocID="{B4E92556-051F-4A8F-8BC2-11D3908AB44A}" presName="bgRect" presStyleLbl="bgShp" presStyleIdx="1" presStyleCnt="4"/>
      <dgm:spPr/>
    </dgm:pt>
    <dgm:pt modelId="{9FCC8684-C038-4405-89DC-82967D420D16}" type="pres">
      <dgm:prSet presAssocID="{B4E92556-051F-4A8F-8BC2-11D3908AB4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AD71A58-D5BE-4A71-92B5-E0F0D10F98D9}" type="pres">
      <dgm:prSet presAssocID="{B4E92556-051F-4A8F-8BC2-11D3908AB44A}" presName="spaceRect" presStyleCnt="0"/>
      <dgm:spPr/>
    </dgm:pt>
    <dgm:pt modelId="{DFCDD505-73C2-476F-8381-80FCC2D7261C}" type="pres">
      <dgm:prSet presAssocID="{B4E92556-051F-4A8F-8BC2-11D3908AB44A}" presName="parTx" presStyleLbl="revTx" presStyleIdx="1" presStyleCnt="4">
        <dgm:presLayoutVars>
          <dgm:chMax val="0"/>
          <dgm:chPref val="0"/>
        </dgm:presLayoutVars>
      </dgm:prSet>
      <dgm:spPr/>
    </dgm:pt>
    <dgm:pt modelId="{19DE8E6E-AB92-4BB7-9F8C-7CA67E6F6AC5}" type="pres">
      <dgm:prSet presAssocID="{3D716BBC-2891-4B13-AA98-A08445C81C11}" presName="sibTrans" presStyleCnt="0"/>
      <dgm:spPr/>
    </dgm:pt>
    <dgm:pt modelId="{25054FB3-6C0B-413E-B045-91E3E2190707}" type="pres">
      <dgm:prSet presAssocID="{1B2AFEDB-D36E-4ECD-95F3-7BC93DABC532}" presName="compNode" presStyleCnt="0"/>
      <dgm:spPr/>
    </dgm:pt>
    <dgm:pt modelId="{081E9E15-01AE-4E19-9D3C-464A15F48FEF}" type="pres">
      <dgm:prSet presAssocID="{1B2AFEDB-D36E-4ECD-95F3-7BC93DABC532}" presName="bgRect" presStyleLbl="bgShp" presStyleIdx="2" presStyleCnt="4"/>
      <dgm:spPr/>
    </dgm:pt>
    <dgm:pt modelId="{FC8D628D-8D9A-4034-88F4-248E6FFBF1DE}" type="pres">
      <dgm:prSet presAssocID="{1B2AFEDB-D36E-4ECD-95F3-7BC93DABC5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88C67BE9-96FC-435F-B183-5F3157784F9D}" type="pres">
      <dgm:prSet presAssocID="{1B2AFEDB-D36E-4ECD-95F3-7BC93DABC532}" presName="spaceRect" presStyleCnt="0"/>
      <dgm:spPr/>
    </dgm:pt>
    <dgm:pt modelId="{B49756AD-29C0-4B2A-8C2A-52FF6D366E74}" type="pres">
      <dgm:prSet presAssocID="{1B2AFEDB-D36E-4ECD-95F3-7BC93DABC532}" presName="parTx" presStyleLbl="revTx" presStyleIdx="2" presStyleCnt="4">
        <dgm:presLayoutVars>
          <dgm:chMax val="0"/>
          <dgm:chPref val="0"/>
        </dgm:presLayoutVars>
      </dgm:prSet>
      <dgm:spPr/>
    </dgm:pt>
    <dgm:pt modelId="{A8367BD1-CF09-4BDE-879A-0B672F05A84C}" type="pres">
      <dgm:prSet presAssocID="{AFAEEB1C-9A48-48E5-84AA-142E7CA18499}" presName="sibTrans" presStyleCnt="0"/>
      <dgm:spPr/>
    </dgm:pt>
    <dgm:pt modelId="{02E8BBFE-A425-40FB-9255-7B35FEA7EEF0}" type="pres">
      <dgm:prSet presAssocID="{1FC2B143-28B9-43F0-B7C1-37062752DB15}" presName="compNode" presStyleCnt="0"/>
      <dgm:spPr/>
    </dgm:pt>
    <dgm:pt modelId="{414F2351-F508-4E15-AE3D-F074E9162367}" type="pres">
      <dgm:prSet presAssocID="{1FC2B143-28B9-43F0-B7C1-37062752DB15}" presName="bgRect" presStyleLbl="bgShp" presStyleIdx="3" presStyleCnt="4"/>
      <dgm:spPr/>
    </dgm:pt>
    <dgm:pt modelId="{3B27306D-8350-4D6A-B221-DB772F41D03E}" type="pres">
      <dgm:prSet presAssocID="{1FC2B143-28B9-43F0-B7C1-37062752DB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862D3AB-1C8B-4B0B-BCDD-E866B9977559}" type="pres">
      <dgm:prSet presAssocID="{1FC2B143-28B9-43F0-B7C1-37062752DB15}" presName="spaceRect" presStyleCnt="0"/>
      <dgm:spPr/>
    </dgm:pt>
    <dgm:pt modelId="{F69C115F-C395-44CA-A733-324B3057E2E9}" type="pres">
      <dgm:prSet presAssocID="{1FC2B143-28B9-43F0-B7C1-37062752DB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CE2710C-3A2F-4A36-895B-BB9A9AF71611}" type="presOf" srcId="{855FB2ED-7C67-4E9F-BB6F-F774BBA1F7CD}" destId="{7A495496-A036-4EE1-8A47-D124DD126F29}" srcOrd="0" destOrd="0" presId="urn:microsoft.com/office/officeart/2018/2/layout/IconVerticalSolidList"/>
    <dgm:cxn modelId="{F8487C0C-6018-4610-8951-85658A012828}" type="presOf" srcId="{6A2B8AE9-A39F-4959-8B1F-F66B3861DC2E}" destId="{1E1C6FE9-070E-46D4-AEF1-F16240B383BD}" srcOrd="0" destOrd="0" presId="urn:microsoft.com/office/officeart/2018/2/layout/IconVerticalSolidList"/>
    <dgm:cxn modelId="{AE33A312-2F83-45A6-8595-1B3F1D53C544}" type="presOf" srcId="{B4E92556-051F-4A8F-8BC2-11D3908AB44A}" destId="{DFCDD505-73C2-476F-8381-80FCC2D7261C}" srcOrd="0" destOrd="0" presId="urn:microsoft.com/office/officeart/2018/2/layout/IconVerticalSolidList"/>
    <dgm:cxn modelId="{502A7515-9DF2-43CA-B26C-726D5E6BCA6D}" type="presOf" srcId="{1B2AFEDB-D36E-4ECD-95F3-7BC93DABC532}" destId="{B49756AD-29C0-4B2A-8C2A-52FF6D366E74}" srcOrd="0" destOrd="0" presId="urn:microsoft.com/office/officeart/2018/2/layout/IconVerticalSolidList"/>
    <dgm:cxn modelId="{9E656E42-3F2A-4876-9A3D-C89CC2A490E9}" srcId="{6A2B8AE9-A39F-4959-8B1F-F66B3861DC2E}" destId="{855FB2ED-7C67-4E9F-BB6F-F774BBA1F7CD}" srcOrd="0" destOrd="0" parTransId="{FDBFF269-482A-4998-98E8-2020AB4D34E2}" sibTransId="{BC6093FB-E47B-442E-9DDB-625299CE25C7}"/>
    <dgm:cxn modelId="{493CFD4F-5CE9-42ED-BBDF-36D7200C2A0F}" srcId="{6A2B8AE9-A39F-4959-8B1F-F66B3861DC2E}" destId="{1FC2B143-28B9-43F0-B7C1-37062752DB15}" srcOrd="3" destOrd="0" parTransId="{0705F877-D09B-4EFC-8EAC-7169E0320E90}" sibTransId="{23888A14-35BF-4E24-AC3F-1DDB66D83A3E}"/>
    <dgm:cxn modelId="{CC126C8B-6DDA-4C06-9158-CA2481979180}" srcId="{6A2B8AE9-A39F-4959-8B1F-F66B3861DC2E}" destId="{B4E92556-051F-4A8F-8BC2-11D3908AB44A}" srcOrd="1" destOrd="0" parTransId="{0A96255B-71E4-478C-86A0-795E01F89F5E}" sibTransId="{3D716BBC-2891-4B13-AA98-A08445C81C11}"/>
    <dgm:cxn modelId="{C6C53C9E-0B41-4EDB-B605-BD0D1DACBB76}" type="presOf" srcId="{1FC2B143-28B9-43F0-B7C1-37062752DB15}" destId="{F69C115F-C395-44CA-A733-324B3057E2E9}" srcOrd="0" destOrd="0" presId="urn:microsoft.com/office/officeart/2018/2/layout/IconVerticalSolidList"/>
    <dgm:cxn modelId="{BBD1D9DF-DD3D-4718-BC21-CF374E971318}" srcId="{6A2B8AE9-A39F-4959-8B1F-F66B3861DC2E}" destId="{1B2AFEDB-D36E-4ECD-95F3-7BC93DABC532}" srcOrd="2" destOrd="0" parTransId="{FDC7B32F-CA8C-4558-8834-E672FD4B6CD2}" sibTransId="{AFAEEB1C-9A48-48E5-84AA-142E7CA18499}"/>
    <dgm:cxn modelId="{3182EEE1-44E3-4CF9-8A9F-CF555AEFF285}" type="presParOf" srcId="{1E1C6FE9-070E-46D4-AEF1-F16240B383BD}" destId="{85D03F21-BE14-45BD-90FC-13575C351054}" srcOrd="0" destOrd="0" presId="urn:microsoft.com/office/officeart/2018/2/layout/IconVerticalSolidList"/>
    <dgm:cxn modelId="{C381747F-8D95-42E6-A569-989A82920759}" type="presParOf" srcId="{85D03F21-BE14-45BD-90FC-13575C351054}" destId="{FA653435-3679-421E-8850-3B05E7A205B2}" srcOrd="0" destOrd="0" presId="urn:microsoft.com/office/officeart/2018/2/layout/IconVerticalSolidList"/>
    <dgm:cxn modelId="{0D2513F8-BC48-40AB-BE9B-069827C1BC5A}" type="presParOf" srcId="{85D03F21-BE14-45BD-90FC-13575C351054}" destId="{40407DA0-1AB7-4026-8ACD-5E0A28B630A4}" srcOrd="1" destOrd="0" presId="urn:microsoft.com/office/officeart/2018/2/layout/IconVerticalSolidList"/>
    <dgm:cxn modelId="{1C5B0CE2-CFFE-4FF4-A268-82281FD2189B}" type="presParOf" srcId="{85D03F21-BE14-45BD-90FC-13575C351054}" destId="{999101C7-9A53-4ADA-BEC8-93B39EA91A01}" srcOrd="2" destOrd="0" presId="urn:microsoft.com/office/officeart/2018/2/layout/IconVerticalSolidList"/>
    <dgm:cxn modelId="{523FEE3D-CE62-43C1-A7F7-749C18EA4625}" type="presParOf" srcId="{85D03F21-BE14-45BD-90FC-13575C351054}" destId="{7A495496-A036-4EE1-8A47-D124DD126F29}" srcOrd="3" destOrd="0" presId="urn:microsoft.com/office/officeart/2018/2/layout/IconVerticalSolidList"/>
    <dgm:cxn modelId="{9D1AA496-35BE-45FF-ABDE-9CA858FB2787}" type="presParOf" srcId="{1E1C6FE9-070E-46D4-AEF1-F16240B383BD}" destId="{3DE42368-60C4-4FF0-BD66-13E5A5400648}" srcOrd="1" destOrd="0" presId="urn:microsoft.com/office/officeart/2018/2/layout/IconVerticalSolidList"/>
    <dgm:cxn modelId="{78FB1EF1-3810-46F9-A7B3-7376A5B79096}" type="presParOf" srcId="{1E1C6FE9-070E-46D4-AEF1-F16240B383BD}" destId="{FFDFC00F-81BB-400B-9159-D7A949E062E1}" srcOrd="2" destOrd="0" presId="urn:microsoft.com/office/officeart/2018/2/layout/IconVerticalSolidList"/>
    <dgm:cxn modelId="{7ADD037D-F313-4EC3-ACC5-FF6A0120C2CA}" type="presParOf" srcId="{FFDFC00F-81BB-400B-9159-D7A949E062E1}" destId="{95BE3C31-0E7F-4BBD-835E-793CB4A786BD}" srcOrd="0" destOrd="0" presId="urn:microsoft.com/office/officeart/2018/2/layout/IconVerticalSolidList"/>
    <dgm:cxn modelId="{0131D993-497D-4CA6-BDD6-6E9D99BAC522}" type="presParOf" srcId="{FFDFC00F-81BB-400B-9159-D7A949E062E1}" destId="{9FCC8684-C038-4405-89DC-82967D420D16}" srcOrd="1" destOrd="0" presId="urn:microsoft.com/office/officeart/2018/2/layout/IconVerticalSolidList"/>
    <dgm:cxn modelId="{BE0433CE-C784-4CA2-9E3B-26C1CD092997}" type="presParOf" srcId="{FFDFC00F-81BB-400B-9159-D7A949E062E1}" destId="{7AD71A58-D5BE-4A71-92B5-E0F0D10F98D9}" srcOrd="2" destOrd="0" presId="urn:microsoft.com/office/officeart/2018/2/layout/IconVerticalSolidList"/>
    <dgm:cxn modelId="{F3FF930F-1410-4952-A485-27C71AE0999F}" type="presParOf" srcId="{FFDFC00F-81BB-400B-9159-D7A949E062E1}" destId="{DFCDD505-73C2-476F-8381-80FCC2D7261C}" srcOrd="3" destOrd="0" presId="urn:microsoft.com/office/officeart/2018/2/layout/IconVerticalSolidList"/>
    <dgm:cxn modelId="{D926FD84-BA83-469E-AB91-4447AC697880}" type="presParOf" srcId="{1E1C6FE9-070E-46D4-AEF1-F16240B383BD}" destId="{19DE8E6E-AB92-4BB7-9F8C-7CA67E6F6AC5}" srcOrd="3" destOrd="0" presId="urn:microsoft.com/office/officeart/2018/2/layout/IconVerticalSolidList"/>
    <dgm:cxn modelId="{E1ABD5DB-8785-441A-845C-38DADA1B1A99}" type="presParOf" srcId="{1E1C6FE9-070E-46D4-AEF1-F16240B383BD}" destId="{25054FB3-6C0B-413E-B045-91E3E2190707}" srcOrd="4" destOrd="0" presId="urn:microsoft.com/office/officeart/2018/2/layout/IconVerticalSolidList"/>
    <dgm:cxn modelId="{16C38E23-432F-4E25-93C8-E43B1726B85D}" type="presParOf" srcId="{25054FB3-6C0B-413E-B045-91E3E2190707}" destId="{081E9E15-01AE-4E19-9D3C-464A15F48FEF}" srcOrd="0" destOrd="0" presId="urn:microsoft.com/office/officeart/2018/2/layout/IconVerticalSolidList"/>
    <dgm:cxn modelId="{89745864-48A7-4AE0-AD59-8D90737AD688}" type="presParOf" srcId="{25054FB3-6C0B-413E-B045-91E3E2190707}" destId="{FC8D628D-8D9A-4034-88F4-248E6FFBF1DE}" srcOrd="1" destOrd="0" presId="urn:microsoft.com/office/officeart/2018/2/layout/IconVerticalSolidList"/>
    <dgm:cxn modelId="{5777BC91-99A0-4901-8013-7780EE8FEDD0}" type="presParOf" srcId="{25054FB3-6C0B-413E-B045-91E3E2190707}" destId="{88C67BE9-96FC-435F-B183-5F3157784F9D}" srcOrd="2" destOrd="0" presId="urn:microsoft.com/office/officeart/2018/2/layout/IconVerticalSolidList"/>
    <dgm:cxn modelId="{7F74BB23-C978-41C2-AC4B-7641CED150B3}" type="presParOf" srcId="{25054FB3-6C0B-413E-B045-91E3E2190707}" destId="{B49756AD-29C0-4B2A-8C2A-52FF6D366E74}" srcOrd="3" destOrd="0" presId="urn:microsoft.com/office/officeart/2018/2/layout/IconVerticalSolidList"/>
    <dgm:cxn modelId="{883C855C-1F9E-422F-AD0D-06F9674B08A0}" type="presParOf" srcId="{1E1C6FE9-070E-46D4-AEF1-F16240B383BD}" destId="{A8367BD1-CF09-4BDE-879A-0B672F05A84C}" srcOrd="5" destOrd="0" presId="urn:microsoft.com/office/officeart/2018/2/layout/IconVerticalSolidList"/>
    <dgm:cxn modelId="{E3DB4C46-624A-494B-BD9C-2660FD4DE891}" type="presParOf" srcId="{1E1C6FE9-070E-46D4-AEF1-F16240B383BD}" destId="{02E8BBFE-A425-40FB-9255-7B35FEA7EEF0}" srcOrd="6" destOrd="0" presId="urn:microsoft.com/office/officeart/2018/2/layout/IconVerticalSolidList"/>
    <dgm:cxn modelId="{18BB73B5-DCB1-4A53-949A-E8A650EC5A66}" type="presParOf" srcId="{02E8BBFE-A425-40FB-9255-7B35FEA7EEF0}" destId="{414F2351-F508-4E15-AE3D-F074E9162367}" srcOrd="0" destOrd="0" presId="urn:microsoft.com/office/officeart/2018/2/layout/IconVerticalSolidList"/>
    <dgm:cxn modelId="{61EF1A49-2FA0-4F9C-8926-FFE7DDAC91CF}" type="presParOf" srcId="{02E8BBFE-A425-40FB-9255-7B35FEA7EEF0}" destId="{3B27306D-8350-4D6A-B221-DB772F41D03E}" srcOrd="1" destOrd="0" presId="urn:microsoft.com/office/officeart/2018/2/layout/IconVerticalSolidList"/>
    <dgm:cxn modelId="{E7EACFEA-F19E-499B-8E82-64D5A968C738}" type="presParOf" srcId="{02E8BBFE-A425-40FB-9255-7B35FEA7EEF0}" destId="{6862D3AB-1C8B-4B0B-BCDD-E866B9977559}" srcOrd="2" destOrd="0" presId="urn:microsoft.com/office/officeart/2018/2/layout/IconVerticalSolidList"/>
    <dgm:cxn modelId="{8F144F89-F7BF-4F90-B675-1BA3750D9DDD}" type="presParOf" srcId="{02E8BBFE-A425-40FB-9255-7B35FEA7EEF0}" destId="{F69C115F-C395-44CA-A733-324B3057E2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E2006-91DB-4343-8D86-DD7D1D9DFCDC}">
      <dsp:nvSpPr>
        <dsp:cNvPr id="0" name=""/>
        <dsp:cNvSpPr/>
      </dsp:nvSpPr>
      <dsp:spPr>
        <a:xfrm>
          <a:off x="0" y="45690"/>
          <a:ext cx="526068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orbel" panose="020B0503020204020204"/>
            </a:rPr>
            <a:t>Each card is expandable.</a:t>
          </a:r>
        </a:p>
      </dsp:txBody>
      <dsp:txXfrm>
        <a:off x="33955" y="79645"/>
        <a:ext cx="5192770" cy="627655"/>
      </dsp:txXfrm>
    </dsp:sp>
    <dsp:sp modelId="{CD4E155E-7D12-44C8-A5EC-0103931563AA}">
      <dsp:nvSpPr>
        <dsp:cNvPr id="0" name=""/>
        <dsp:cNvSpPr/>
      </dsp:nvSpPr>
      <dsp:spPr>
        <a:xfrm>
          <a:off x="0" y="824775"/>
          <a:ext cx="526068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orbel" panose="020B0503020204020204"/>
            </a:rPr>
            <a:t>Color-coded Timeline View.</a:t>
          </a:r>
        </a:p>
      </dsp:txBody>
      <dsp:txXfrm>
        <a:off x="33955" y="858730"/>
        <a:ext cx="5192770" cy="627655"/>
      </dsp:txXfrm>
    </dsp:sp>
    <dsp:sp modelId="{3241FF5A-7B19-479A-B8A4-4F246CA1695E}">
      <dsp:nvSpPr>
        <dsp:cNvPr id="0" name=""/>
        <dsp:cNvSpPr/>
      </dsp:nvSpPr>
      <dsp:spPr>
        <a:xfrm>
          <a:off x="0" y="1603860"/>
          <a:ext cx="526068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orbel" panose="020B0503020204020204"/>
            </a:rPr>
            <a:t>Improved data compatibility.</a:t>
          </a:r>
        </a:p>
      </dsp:txBody>
      <dsp:txXfrm>
        <a:off x="33955" y="1637815"/>
        <a:ext cx="5192770" cy="627655"/>
      </dsp:txXfrm>
    </dsp:sp>
    <dsp:sp modelId="{08BBED80-A00E-42FD-950E-F23C32E1FC1D}">
      <dsp:nvSpPr>
        <dsp:cNvPr id="0" name=""/>
        <dsp:cNvSpPr/>
      </dsp:nvSpPr>
      <dsp:spPr>
        <a:xfrm>
          <a:off x="0" y="2382945"/>
          <a:ext cx="5260680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orbel" panose="020B0503020204020204"/>
            </a:rPr>
            <a:t>Improved user interface.</a:t>
          </a:r>
        </a:p>
      </dsp:txBody>
      <dsp:txXfrm>
        <a:off x="33955" y="2416900"/>
        <a:ext cx="5192770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53435-3679-421E-8850-3B05E7A205B2}">
      <dsp:nvSpPr>
        <dsp:cNvPr id="0" name=""/>
        <dsp:cNvSpPr/>
      </dsp:nvSpPr>
      <dsp:spPr>
        <a:xfrm>
          <a:off x="0" y="1553"/>
          <a:ext cx="7659156" cy="787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07DA0-1AB7-4026-8ACD-5E0A28B630A4}">
      <dsp:nvSpPr>
        <dsp:cNvPr id="0" name=""/>
        <dsp:cNvSpPr/>
      </dsp:nvSpPr>
      <dsp:spPr>
        <a:xfrm>
          <a:off x="238125" y="178671"/>
          <a:ext cx="432955" cy="43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95496-A036-4EE1-8A47-D124DD126F29}">
      <dsp:nvSpPr>
        <dsp:cNvPr id="0" name=""/>
        <dsp:cNvSpPr/>
      </dsp:nvSpPr>
      <dsp:spPr>
        <a:xfrm>
          <a:off x="909206" y="1553"/>
          <a:ext cx="6749949" cy="78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11" tIns="83311" rIns="83311" bIns="833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</a:t>
          </a:r>
          <a:r>
            <a:rPr lang="en-US" sz="2200" kern="1200">
              <a:latin typeface="Corbel" panose="020B0503020204020204"/>
            </a:rPr>
            <a:t>enhanced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cyberthreat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analysis.</a:t>
          </a:r>
          <a:endParaRPr lang="en-US" sz="2200" kern="1200"/>
        </a:p>
      </dsp:txBody>
      <dsp:txXfrm>
        <a:off x="909206" y="1553"/>
        <a:ext cx="6749949" cy="787191"/>
      </dsp:txXfrm>
    </dsp:sp>
    <dsp:sp modelId="{95BE3C31-0E7F-4BBD-835E-793CB4A786BD}">
      <dsp:nvSpPr>
        <dsp:cNvPr id="0" name=""/>
        <dsp:cNvSpPr/>
      </dsp:nvSpPr>
      <dsp:spPr>
        <a:xfrm>
          <a:off x="0" y="985542"/>
          <a:ext cx="7659156" cy="787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C8684-C038-4405-89DC-82967D420D16}">
      <dsp:nvSpPr>
        <dsp:cNvPr id="0" name=""/>
        <dsp:cNvSpPr/>
      </dsp:nvSpPr>
      <dsp:spPr>
        <a:xfrm>
          <a:off x="238125" y="1162660"/>
          <a:ext cx="432955" cy="43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DD505-73C2-476F-8381-80FCC2D7261C}">
      <dsp:nvSpPr>
        <dsp:cNvPr id="0" name=""/>
        <dsp:cNvSpPr/>
      </dsp:nvSpPr>
      <dsp:spPr>
        <a:xfrm>
          <a:off x="909206" y="985542"/>
          <a:ext cx="6749949" cy="78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11" tIns="83311" rIns="83311" bIns="833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Increases </a:t>
          </a:r>
          <a:r>
            <a:rPr lang="en-US" sz="2200" kern="1200">
              <a:latin typeface="Corbel" panose="020B0503020204020204"/>
            </a:rPr>
            <a:t>efficiency for cyber analysts.</a:t>
          </a:r>
          <a:endParaRPr lang="en-US" sz="2200" kern="1200"/>
        </a:p>
      </dsp:txBody>
      <dsp:txXfrm>
        <a:off x="909206" y="985542"/>
        <a:ext cx="6749949" cy="787191"/>
      </dsp:txXfrm>
    </dsp:sp>
    <dsp:sp modelId="{081E9E15-01AE-4E19-9D3C-464A15F48FEF}">
      <dsp:nvSpPr>
        <dsp:cNvPr id="0" name=""/>
        <dsp:cNvSpPr/>
      </dsp:nvSpPr>
      <dsp:spPr>
        <a:xfrm>
          <a:off x="0" y="1969532"/>
          <a:ext cx="7659156" cy="787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D628D-8D9A-4034-88F4-248E6FFBF1DE}">
      <dsp:nvSpPr>
        <dsp:cNvPr id="0" name=""/>
        <dsp:cNvSpPr/>
      </dsp:nvSpPr>
      <dsp:spPr>
        <a:xfrm>
          <a:off x="238125" y="2146650"/>
          <a:ext cx="432955" cy="43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756AD-29C0-4B2A-8C2A-52FF6D366E74}">
      <dsp:nvSpPr>
        <dsp:cNvPr id="0" name=""/>
        <dsp:cNvSpPr/>
      </dsp:nvSpPr>
      <dsp:spPr>
        <a:xfrm>
          <a:off x="909206" y="1969532"/>
          <a:ext cx="6749949" cy="78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11" tIns="83311" rIns="83311" bIns="833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Speeds-up </a:t>
          </a:r>
          <a:r>
            <a:rPr lang="en-US" sz="2200" kern="1200">
              <a:latin typeface="Corbel" panose="020B0503020204020204"/>
            </a:rPr>
            <a:t>threat detection. </a:t>
          </a:r>
          <a:endParaRPr lang="en-US" sz="2200" kern="1200"/>
        </a:p>
      </dsp:txBody>
      <dsp:txXfrm>
        <a:off x="909206" y="1969532"/>
        <a:ext cx="6749949" cy="787191"/>
      </dsp:txXfrm>
    </dsp:sp>
    <dsp:sp modelId="{414F2351-F508-4E15-AE3D-F074E9162367}">
      <dsp:nvSpPr>
        <dsp:cNvPr id="0" name=""/>
        <dsp:cNvSpPr/>
      </dsp:nvSpPr>
      <dsp:spPr>
        <a:xfrm>
          <a:off x="0" y="2953522"/>
          <a:ext cx="7659156" cy="787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7306D-8350-4D6A-B221-DB772F41D03E}">
      <dsp:nvSpPr>
        <dsp:cNvPr id="0" name=""/>
        <dsp:cNvSpPr/>
      </dsp:nvSpPr>
      <dsp:spPr>
        <a:xfrm>
          <a:off x="238125" y="3130640"/>
          <a:ext cx="432955" cy="43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C115F-C395-44CA-A733-324B3057E2E9}">
      <dsp:nvSpPr>
        <dsp:cNvPr id="0" name=""/>
        <dsp:cNvSpPr/>
      </dsp:nvSpPr>
      <dsp:spPr>
        <a:xfrm>
          <a:off x="909206" y="2953522"/>
          <a:ext cx="6749949" cy="787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11" tIns="83311" rIns="83311" bIns="833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for </a:t>
          </a:r>
          <a:r>
            <a:rPr lang="en-US" sz="2200" kern="1200">
              <a:latin typeface="Corbel" panose="020B0503020204020204"/>
            </a:rPr>
            <a:t>quicker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threat mitigation. </a:t>
          </a:r>
          <a:endParaRPr lang="en-US" sz="2200" kern="1200"/>
        </a:p>
      </dsp:txBody>
      <dsp:txXfrm>
        <a:off x="909206" y="2953522"/>
        <a:ext cx="6749949" cy="787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B2B05-C565-46D1-90CC-A9530453527B}" type="datetimeFigureOut"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F48A7-9330-449C-A5CF-36C36F2489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6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average cost of a single data breach in </a:t>
            </a:r>
            <a:r>
              <a:rPr lang="en-US" b="1"/>
              <a:t>2023</a:t>
            </a:r>
            <a:r>
              <a:rPr lang="en-US"/>
              <a:t> was </a:t>
            </a:r>
            <a:r>
              <a:rPr lang="en-US" b="1"/>
              <a:t>$4.45</a:t>
            </a:r>
            <a:r>
              <a:rPr lang="en-US"/>
              <a:t>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9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2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NEEDS A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BREAK THIS INTO 3:</a:t>
            </a:r>
          </a:p>
          <a:p>
            <a:r>
              <a:rPr lang="en-US">
                <a:ea typeface="Calibri"/>
                <a:cs typeface="Calibri"/>
              </a:rPr>
              <a:t>Slide 1: Two distinct views</a:t>
            </a:r>
          </a:p>
          <a:p>
            <a:r>
              <a:rPr lang="en-US">
                <a:ea typeface="Calibri"/>
                <a:cs typeface="Calibri"/>
              </a:rPr>
              <a:t>Slide 2: Cards &amp; Tool Tips</a:t>
            </a:r>
          </a:p>
          <a:p>
            <a:r>
              <a:rPr lang="en-US">
                <a:ea typeface="Calibri"/>
                <a:cs typeface="Calibri"/>
              </a:rPr>
              <a:t>Slide 3: Color &amp; its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53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PICTURES~ Our product prototypes with an arrow to new product faded like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Round 1 to 2 improvement</a:t>
            </a:r>
          </a:p>
          <a:p>
            <a:r>
              <a:rPr lang="en-US">
                <a:ea typeface="Calibri"/>
                <a:cs typeface="Calibri"/>
              </a:rPr>
              <a:t>Ex – We had issues with features 1 &amp; 2, and when we fixed it we had an improvement of X percent on those items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F48A7-9330-449C-A5CF-36C36F2489B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3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76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5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4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2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7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2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2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0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3F9D11-20BD-4755-B131-A5F53152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0D1A2E-8357-9309-A4AA-F196218FF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7" t="9091" r="765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Freeform 13">
            <a:extLst>
              <a:ext uri="{FF2B5EF4-FFF2-40B4-BE49-F238E27FC236}">
                <a16:creationId xmlns:a16="http://schemas.microsoft.com/office/drawing/2014/main" id="{8EB90C4A-98AE-4031-9ED8-4063AF898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64135-64A2-6313-242E-2F4370ACA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04" y="1576195"/>
            <a:ext cx="4514981" cy="3657708"/>
          </a:xfrm>
          <a:prstGeom prst="round2SameRect">
            <a:avLst/>
          </a:prstGeom>
          <a:solidFill>
            <a:srgbClr val="FFFFFF">
              <a:alpha val="9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Say "Hello" to Threat View!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FEC20-4AE7-801A-1D96-DF9E033C2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850" y="4491858"/>
            <a:ext cx="4080933" cy="939799"/>
          </a:xfrm>
          <a:prstGeom prst="wedgeRectCallou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400"/>
              <a:t>A new cyber defense tool for SPLUNK!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63F840-D9FC-4A00-AD5E-A92B1469D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D38D45D-EF27-4B10-ACF6-5709ECC2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E738667-74E2-4FA0-9B05-260D9F3D7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5044C01-88A9-414D-ACC3-1A13B71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883D39A-EF33-4BD1-AA7F-AD7CC905D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C98FB2E-0AE9-4B67-BBA2-65D60B76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5ECBF49-84ED-4A43-BDB5-7B89B3E77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788E665-BC69-3731-26BC-4B6FB4B5A272}"/>
              </a:ext>
            </a:extLst>
          </p:cNvPr>
          <p:cNvSpPr/>
          <p:nvPr/>
        </p:nvSpPr>
        <p:spPr>
          <a:xfrm>
            <a:off x="137948" y="5232178"/>
            <a:ext cx="4519446" cy="1629105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7BD5A-9682-61FC-544C-9079A065DC9E}"/>
              </a:ext>
            </a:extLst>
          </p:cNvPr>
          <p:cNvSpPr txBox="1"/>
          <p:nvPr/>
        </p:nvSpPr>
        <p:spPr>
          <a:xfrm>
            <a:off x="585107" y="6242276"/>
            <a:ext cx="36092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By: Danae O'Connor &amp; Noah Warren</a:t>
            </a:r>
          </a:p>
        </p:txBody>
      </p:sp>
    </p:spTree>
    <p:extLst>
      <p:ext uri="{BB962C8B-B14F-4D97-AF65-F5344CB8AC3E}">
        <p14:creationId xmlns:p14="http://schemas.microsoft.com/office/powerpoint/2010/main" val="364051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D5878B-94CF-DBA2-C83D-0EF7166A728C}"/>
              </a:ext>
            </a:extLst>
          </p:cNvPr>
          <p:cNvSpPr txBox="1">
            <a:spLocks/>
          </p:cNvSpPr>
          <p:nvPr/>
        </p:nvSpPr>
        <p:spPr>
          <a:xfrm>
            <a:off x="199332" y="198178"/>
            <a:ext cx="5691873" cy="1108841"/>
          </a:xfrm>
          <a:prstGeom prst="round2SameRect">
            <a:avLst/>
          </a:prstGeom>
          <a:solidFill>
            <a:srgbClr val="FFFFFF">
              <a:alpha val="95000"/>
            </a:srgb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/>
              <a:t>Threat View</a:t>
            </a:r>
            <a:r>
              <a:rPr lang="en-US" u="sng"/>
              <a:t>: Timeline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9B7078-8C18-B0F5-B827-FE6468B83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686" r="10208" b="628"/>
          <a:stretch/>
        </p:blipFill>
        <p:spPr>
          <a:xfrm>
            <a:off x="197148" y="1300537"/>
            <a:ext cx="11786549" cy="4913497"/>
          </a:xfrm>
          <a:ln w="28575"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CD372-BC3E-DA86-CD0D-51759225084A}"/>
              </a:ext>
            </a:extLst>
          </p:cNvPr>
          <p:cNvSpPr/>
          <p:nvPr/>
        </p:nvSpPr>
        <p:spPr>
          <a:xfrm>
            <a:off x="5358501" y="3550301"/>
            <a:ext cx="6626679" cy="307521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2A69BFC-D9A3-4A7D-6774-A64D25A99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" t="18432" r="47001" b="19174"/>
          <a:stretch/>
        </p:blipFill>
        <p:spPr>
          <a:xfrm>
            <a:off x="5512867" y="3751242"/>
            <a:ext cx="6308536" cy="2879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15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62FE-16F9-F08C-A1C0-A7F18F42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00" y="2344"/>
            <a:ext cx="10018713" cy="849488"/>
          </a:xfrm>
        </p:spPr>
        <p:txBody>
          <a:bodyPr/>
          <a:lstStyle/>
          <a:p>
            <a:r>
              <a:rPr lang="en-US" u="sng"/>
              <a:t>Testing Results: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5BFA5-40BC-48D5-D8AE-091B37ED8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2646" y="2815609"/>
            <a:ext cx="3748805" cy="277256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u="sng">
                <a:solidFill>
                  <a:srgbClr val="000000"/>
                </a:solidFill>
              </a:rPr>
              <a:t>After Adjustments:</a:t>
            </a:r>
            <a:endParaRPr lang="en-US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</a:rPr>
              <a:t>Users retrieving updated data increased by </a:t>
            </a:r>
            <a:r>
              <a:rPr lang="en-US" sz="2400" b="1">
                <a:solidFill>
                  <a:srgbClr val="8D1515"/>
                </a:solidFill>
                <a:latin typeface="Courier New"/>
                <a:cs typeface="Courier New"/>
              </a:rPr>
              <a:t>100%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1">
              <a:solidFill>
                <a:srgbClr val="8D1515"/>
              </a:solidFill>
              <a:latin typeface="Courier New"/>
              <a:cs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</a:rPr>
              <a:t>Success with opening card previews increased by</a:t>
            </a:r>
            <a:r>
              <a:rPr lang="en-US" sz="2400" b="1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400" b="1">
                <a:latin typeface="Courier New"/>
                <a:cs typeface="Courier New"/>
              </a:rPr>
              <a:t>49.25%</a:t>
            </a:r>
            <a:endParaRPr lang="en-US" sz="2400">
              <a:latin typeface="Courier New"/>
              <a:cs typeface="Courier New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1">
              <a:latin typeface="Courier New"/>
              <a:cs typeface="Courier New"/>
            </a:endParaRPr>
          </a:p>
        </p:txBody>
      </p:sp>
      <p:pic>
        <p:nvPicPr>
          <p:cNvPr id="7" name="Picture 6" descr="A graph with red and yellow bars&#10;&#10;Description automatically generated">
            <a:extLst>
              <a:ext uri="{FF2B5EF4-FFF2-40B4-BE49-F238E27FC236}">
                <a16:creationId xmlns:a16="http://schemas.microsoft.com/office/drawing/2014/main" id="{D3FDEA46-F7B2-58BA-E600-D65F84D9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17" y="1457325"/>
            <a:ext cx="6372225" cy="38127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80AC8-847E-D4C6-12F9-F64848923405}"/>
              </a:ext>
            </a:extLst>
          </p:cNvPr>
          <p:cNvSpPr txBox="1"/>
          <p:nvPr/>
        </p:nvSpPr>
        <p:spPr>
          <a:xfrm>
            <a:off x="1597478" y="1455964"/>
            <a:ext cx="37555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/>
              <a:t>Problem-Features:</a:t>
            </a:r>
            <a:endParaRPr lang="en-US" sz="2400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solidFill>
                  <a:srgbClr val="8D1515"/>
                </a:solidFill>
              </a:rPr>
              <a:t>Getting updated data.</a:t>
            </a:r>
            <a:endParaRPr lang="en-US" sz="2400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solidFill>
                  <a:srgbClr val="8D1515"/>
                </a:solidFill>
              </a:rPr>
              <a:t>Card previews unclear.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1FAA6D-0046-4A2F-8E6E-21A4842E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evice and padlock">
            <a:extLst>
              <a:ext uri="{FF2B5EF4-FFF2-40B4-BE49-F238E27FC236}">
                <a16:creationId xmlns:a16="http://schemas.microsoft.com/office/drawing/2014/main" id="{93967EE4-7271-104D-8A50-306A937B0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1" t="9091" r="29736"/>
          <a:stretch/>
        </p:blipFill>
        <p:spPr>
          <a:xfrm>
            <a:off x="20" y="10"/>
            <a:ext cx="4726526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2E3E11F-3694-4A25-A6CA-2EC311F18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51" name="Rectangle 19">
              <a:extLst>
                <a:ext uri="{FF2B5EF4-FFF2-40B4-BE49-F238E27FC236}">
                  <a16:creationId xmlns:a16="http://schemas.microsoft.com/office/drawing/2014/main" id="{80D1B0BD-8DCD-47A1-96F6-2C225035A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2" name="Rectangle 20">
              <a:extLst>
                <a:ext uri="{FF2B5EF4-FFF2-40B4-BE49-F238E27FC236}">
                  <a16:creationId xmlns:a16="http://schemas.microsoft.com/office/drawing/2014/main" id="{24A95C9A-B923-432F-9745-6446EF8D5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D1690-220A-4E9A-8B42-6231686EA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06DE5A7-D018-46AF-BDF7-6CDCC6C3F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43AE4CE0-B238-4049-B45D-71494D777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BB59F37-4598-48D0-9D73-9F329F882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37017D10-4E71-48C1-AD3D-C35CFF6B3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ED5EA6CC-320E-4952-AF54-24697E7F9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8AE947FD-5039-485D-B8C4-761C15A95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F8CEAC-A3B7-80FD-32FC-6209C7BF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9" y="431800"/>
            <a:ext cx="7345891" cy="14139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Contribution to Human Computing </a:t>
            </a:r>
            <a:br>
              <a:rPr lang="en-US" sz="3100"/>
            </a:br>
            <a:r>
              <a:rPr lang="en-US" sz="3100"/>
              <a:t>&amp;</a:t>
            </a:r>
            <a:br>
              <a:rPr lang="en-US" sz="3100"/>
            </a:br>
            <a:r>
              <a:rPr lang="en-US" sz="3100"/>
              <a:t>Lasting Impact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86911E4D-CCAD-7061-5CF7-671AEBCE5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521352"/>
              </p:ext>
            </p:extLst>
          </p:nvPr>
        </p:nvGraphicFramePr>
        <p:xfrm>
          <a:off x="3843867" y="2048933"/>
          <a:ext cx="7659156" cy="374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683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4F0E343-FF60-26AB-B62C-766933F0F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1000"/>
          </a:blip>
          <a:srcRect t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3DFD041-6A5D-480B-B4B3-668615C50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1A1C2B1-8168-47AE-8A45-B5D1E7FD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8A2F215-20E1-4B99-9E7B-326B093B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C00E461C-ED7A-4BE0-A5E4-7193804AC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D7710C8F-5E42-40E3-9178-EBC43E80A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FEB21C00-C70B-4F88-A137-E48DB868E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FA42201A-7397-4DB8-AD36-0BC235BEC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480D13-BECD-9C81-DA26-3E34C3296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u="sng"/>
              <a:t>Thank you for listening!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1FAA6D-0046-4A2F-8E6E-21A4842E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E88CB587-F2AA-86A0-0B56-D5C78F6B2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09" t="9091"/>
          <a:stretch/>
        </p:blipFill>
        <p:spPr>
          <a:xfrm>
            <a:off x="20" y="10"/>
            <a:ext cx="4726526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3E11F-3694-4A25-A6CA-2EC311F18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80D1B0BD-8DCD-47A1-96F6-2C225035A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24A95C9A-B923-432F-9745-6446EF8D5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3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CD1690-220A-4E9A-8B42-6231686EA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06DE5A7-D018-46AF-BDF7-6CDCC6C3F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3AE4CE0-B238-4049-B45D-71494D777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BB59F37-4598-48D0-9D73-9F329F882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7017D10-4E71-48C1-AD3D-C35CFF6B3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D5EA6CC-320E-4952-AF54-24697E7F9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AE947FD-5039-485D-B8C4-761C15A95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1892F9-D234-EC64-6D58-F5FCC51A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sz="4400" u="sng"/>
              <a:t>Did you know: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4478-579C-67B2-F9EC-A79C2F5B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331" y="1559076"/>
            <a:ext cx="7659156" cy="374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Cyber attacks happen about </a:t>
            </a:r>
            <a:r>
              <a:rPr lang="en-US" sz="3200" b="1" u="sng"/>
              <a:t>once</a:t>
            </a:r>
            <a:r>
              <a:rPr lang="en-US" sz="3200"/>
              <a:t> every </a:t>
            </a:r>
            <a:r>
              <a:rPr lang="en-US" sz="3200" b="1" u="sng">
                <a:latin typeface="Courier New"/>
                <a:cs typeface="Courier New"/>
              </a:rPr>
              <a:t>39</a:t>
            </a:r>
            <a:r>
              <a:rPr lang="en-US" sz="3200" u="sng"/>
              <a:t> seconds</a:t>
            </a:r>
            <a:r>
              <a:rPr lang="en-US" sz="3200"/>
              <a:t> or </a:t>
            </a:r>
            <a:r>
              <a:rPr lang="en-US" sz="3200" b="1" u="sng">
                <a:latin typeface="Courier New"/>
                <a:cs typeface="Courier New"/>
              </a:rPr>
              <a:t>2,200</a:t>
            </a:r>
            <a:r>
              <a:rPr lang="en-US" sz="3200"/>
              <a:t> times per day based on conservative estimates.</a:t>
            </a:r>
            <a:endParaRPr lang="en-US" sz="3200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C30E6-E68C-F98A-EFD8-728A5F6F6352}"/>
              </a:ext>
            </a:extLst>
          </p:cNvPr>
          <p:cNvSpPr txBox="1"/>
          <p:nvPr/>
        </p:nvSpPr>
        <p:spPr>
          <a:xfrm>
            <a:off x="4908776" y="5915705"/>
            <a:ext cx="729683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 dirty="0">
                <a:ea typeface="+mn-lt"/>
                <a:cs typeface="+mn-lt"/>
              </a:rPr>
              <a:t>There was a cyberattack every 39 seconds in 2023</a:t>
            </a:r>
            <a:r>
              <a:rPr lang="en-US" sz="1400" dirty="0">
                <a:ea typeface="+mn-lt"/>
                <a:cs typeface="+mn-lt"/>
              </a:rPr>
              <a:t>. (2024, January 8). Watch Guard. https://www.watchguard.com/wgrd-news/blog/there-was-cyberattack-every-39-seconds-2023#:~:text=According%20to%20a%20study%20by,incident%20occurred%20every%2044%20seconds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138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B4ED-92AF-73EB-E0BD-09AE02B4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25" y="-37860"/>
            <a:ext cx="10018713" cy="1752599"/>
          </a:xfrm>
        </p:spPr>
        <p:txBody>
          <a:bodyPr/>
          <a:lstStyle/>
          <a:p>
            <a:r>
              <a:rPr lang="en-US" u="sng"/>
              <a:t>What is </a:t>
            </a:r>
            <a:r>
              <a:rPr lang="en-US" b="1" u="sng"/>
              <a:t>Threat View</a:t>
            </a:r>
            <a:r>
              <a:rPr lang="en-US" u="sng"/>
              <a:t>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0229FF-819E-FE93-21A2-D967A2A99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t="31603" r="1769" b="145"/>
          <a:stretch/>
        </p:blipFill>
        <p:spPr>
          <a:xfrm>
            <a:off x="-301923" y="2542655"/>
            <a:ext cx="12179604" cy="432003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E6644B-1CCC-7279-6A2F-E346B13FB6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31527" r="2083" b="736"/>
          <a:stretch/>
        </p:blipFill>
        <p:spPr>
          <a:xfrm>
            <a:off x="6198051" y="2548707"/>
            <a:ext cx="12192001" cy="430880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3A489B-5596-5AFC-F28A-246B3EB82F32}"/>
              </a:ext>
            </a:extLst>
          </p:cNvPr>
          <p:cNvCxnSpPr/>
          <p:nvPr/>
        </p:nvCxnSpPr>
        <p:spPr>
          <a:xfrm flipV="1">
            <a:off x="6183280" y="3430640"/>
            <a:ext cx="43131" cy="3694981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157076-5DFF-8336-7AF4-72F3F0A70F29}"/>
              </a:ext>
            </a:extLst>
          </p:cNvPr>
          <p:cNvSpPr/>
          <p:nvPr/>
        </p:nvSpPr>
        <p:spPr>
          <a:xfrm>
            <a:off x="3528" y="2547055"/>
            <a:ext cx="12221021" cy="431800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94E8-59F3-A795-D82C-0B6277C4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095" y="1721555"/>
            <a:ext cx="7759381" cy="3356093"/>
          </a:xfrm>
          <a:prstGeom prst="round2DiagRect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lvl="1"/>
            <a:r>
              <a:rPr lang="en-US" sz="3200"/>
              <a:t>A visualization tool for Splunk Enterprise.</a:t>
            </a:r>
          </a:p>
          <a:p>
            <a:pPr lvl="1"/>
            <a:r>
              <a:rPr lang="en-US" sz="3200"/>
              <a:t>Helps track cyber attacks.</a:t>
            </a:r>
          </a:p>
          <a:p>
            <a:pPr lvl="1"/>
            <a:r>
              <a:rPr lang="en-US" sz="3200"/>
              <a:t>Graphically represents cyber attacks.</a:t>
            </a:r>
          </a:p>
          <a:p>
            <a:pPr lvl="1">
              <a:buClr>
                <a:srgbClr val="8D1515"/>
              </a:buClr>
            </a:pPr>
            <a:r>
              <a:rPr lang="en-US" sz="3200"/>
              <a:t>Aids in cyber attack analysis.</a:t>
            </a:r>
          </a:p>
        </p:txBody>
      </p:sp>
    </p:spTree>
    <p:extLst>
      <p:ext uri="{BB962C8B-B14F-4D97-AF65-F5344CB8AC3E}">
        <p14:creationId xmlns:p14="http://schemas.microsoft.com/office/powerpoint/2010/main" val="288076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bstract design with square in middle and lines">
            <a:extLst>
              <a:ext uri="{FF2B5EF4-FFF2-40B4-BE49-F238E27FC236}">
                <a16:creationId xmlns:a16="http://schemas.microsoft.com/office/drawing/2014/main" id="{0693A8E4-CB48-A995-D138-8068AB95F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29" r="26826" b="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CB9115-B532-FD04-044C-316AB597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u="sng"/>
              <a:t>Requirements for </a:t>
            </a:r>
            <a:r>
              <a:rPr lang="en-US" b="1" u="sng"/>
              <a:t>Threat View</a:t>
            </a:r>
            <a:r>
              <a:rPr lang="en-US" u="sng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BCF8-EBD3-4D14-A75B-C1A46FE7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573644" cy="3491593"/>
          </a:xfrm>
          <a:prstGeom prst="round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/>
              <a:t>Compatibility with Splunk Enterprise.</a:t>
            </a:r>
          </a:p>
          <a:p>
            <a:r>
              <a:rPr lang="en-US"/>
              <a:t>Designed around the MITRE ATT&amp;CK database.</a:t>
            </a:r>
          </a:p>
          <a:p>
            <a:r>
              <a:rPr lang="en-US"/>
              <a:t>Cyber attacks are uniquely identifiable.</a:t>
            </a:r>
          </a:p>
          <a:p>
            <a:r>
              <a:rPr lang="en-US"/>
              <a:t>Simultaneous visualization of multiple attacks.</a:t>
            </a:r>
          </a:p>
          <a:p>
            <a:r>
              <a:rPr lang="en-US"/>
              <a:t>Attacks are categorized by severity or time.</a:t>
            </a:r>
          </a:p>
        </p:txBody>
      </p:sp>
    </p:spTree>
    <p:extLst>
      <p:ext uri="{BB962C8B-B14F-4D97-AF65-F5344CB8AC3E}">
        <p14:creationId xmlns:p14="http://schemas.microsoft.com/office/powerpoint/2010/main" val="31287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9115-B532-FD04-044C-316AB597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55" y="433131"/>
            <a:ext cx="4231750" cy="1723845"/>
          </a:xfrm>
          <a:prstGeom prst="round2SameRect">
            <a:avLst/>
          </a:prstGeom>
          <a:solidFill>
            <a:srgbClr val="FFFFFF">
              <a:alpha val="97000"/>
            </a:srgbClr>
          </a:solidFill>
        </p:spPr>
        <p:txBody>
          <a:bodyPr>
            <a:normAutofit/>
          </a:bodyPr>
          <a:lstStyle/>
          <a:p>
            <a:r>
              <a:rPr lang="en-US" u="sng"/>
              <a:t>Initial Designs: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BCF8-EBD3-4D14-A75B-C1A46FE7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74" y="2151120"/>
            <a:ext cx="4236247" cy="1743935"/>
          </a:xfrm>
          <a:prstGeom prst="rect">
            <a:avLst/>
          </a:prstGeom>
          <a:solidFill>
            <a:srgbClr val="FFFFFF">
              <a:alpha val="97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/>
              <a:buChar char="§"/>
            </a:pPr>
            <a:r>
              <a:rPr lang="en-US"/>
              <a:t>Two Distinct Views: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400"/>
              <a:t>Tactic View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400"/>
              <a:t>Timeline View</a:t>
            </a:r>
          </a:p>
          <a:p>
            <a:pPr>
              <a:buFont typeface="Wingdings"/>
              <a:buChar char="§"/>
            </a:pPr>
            <a:endParaRPr lang="en-US"/>
          </a:p>
          <a:p>
            <a:pPr>
              <a:buFont typeface="Wingdings"/>
              <a:buChar char="§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293BFC-E2B8-9105-AE90-6DAC2FAEA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" t="28612" r="139" b="2266"/>
          <a:stretch/>
        </p:blipFill>
        <p:spPr>
          <a:xfrm>
            <a:off x="-4160" y="4076868"/>
            <a:ext cx="8092593" cy="277574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EE46669-3E9F-BD3D-779D-CDC0EC07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73" r="2678" b="13918"/>
          <a:stretch/>
        </p:blipFill>
        <p:spPr>
          <a:xfrm>
            <a:off x="6096000" y="4077516"/>
            <a:ext cx="8893633" cy="277540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7CEB74E7-5F3B-51B6-DEB3-22DAFB12F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10" r="2399" b="12867"/>
          <a:stretch/>
        </p:blipFill>
        <p:spPr>
          <a:xfrm>
            <a:off x="4693782" y="2361744"/>
            <a:ext cx="7379366" cy="132036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48641E-7AB8-7BB6-7C6D-4766DDAC77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582" r="4960" b="9739"/>
          <a:stretch/>
        </p:blipFill>
        <p:spPr>
          <a:xfrm>
            <a:off x="4956302" y="580914"/>
            <a:ext cx="6843837" cy="140948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531836-68A1-5621-A35C-9C4782B26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4" t="48619" r="-192" b="20718"/>
          <a:stretch/>
        </p:blipFill>
        <p:spPr>
          <a:xfrm>
            <a:off x="12378172" y="1201416"/>
            <a:ext cx="6537111" cy="94233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098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DEF157-7E03-AF1E-F9CF-5567ADD5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3" t="19226" r="-321" b="-645"/>
          <a:stretch/>
        </p:blipFill>
        <p:spPr>
          <a:xfrm>
            <a:off x="5615214" y="374650"/>
            <a:ext cx="3850834" cy="17632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1079569C-56CF-7029-4C2F-7C680ACB9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2" t="4141" r="8252" b="8745"/>
          <a:stretch/>
        </p:blipFill>
        <p:spPr>
          <a:xfrm>
            <a:off x="9054934" y="884668"/>
            <a:ext cx="2365624" cy="275481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C200-1032-7BAD-E38D-89F05867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89" y="2124527"/>
            <a:ext cx="4222070" cy="147773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/>
              <a:t>Cyberthreats represented as a "Card".</a:t>
            </a:r>
          </a:p>
          <a:p>
            <a:pPr>
              <a:buClr>
                <a:srgbClr val="8D1515"/>
              </a:buClr>
            </a:pPr>
            <a:r>
              <a:rPr lang="en-US"/>
              <a:t>Card expansion functionality.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4D2F57-DD0E-1BF1-8D3E-5D505C784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41" r="12554" b="26419"/>
          <a:stretch/>
        </p:blipFill>
        <p:spPr>
          <a:xfrm>
            <a:off x="1162958" y="4133099"/>
            <a:ext cx="10256841" cy="257408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1C9F43-3242-0538-5107-46AE53582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264" y="2654755"/>
            <a:ext cx="3034393" cy="361950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AC4395-E30B-631B-7A30-B7800E41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89" y="427264"/>
            <a:ext cx="4222070" cy="1725385"/>
          </a:xfrm>
          <a:prstGeom prst="round2SameRect">
            <a:avLst/>
          </a:prstGeom>
          <a:solidFill>
            <a:srgbClr val="FFFFFF">
              <a:alpha val="97000"/>
            </a:srgbClr>
          </a:solidFill>
        </p:spPr>
        <p:txBody>
          <a:bodyPr/>
          <a:lstStyle/>
          <a:p>
            <a:r>
              <a:rPr lang="en-US" u="sng"/>
              <a:t>Initial Designs:</a:t>
            </a:r>
          </a:p>
        </p:txBody>
      </p:sp>
    </p:spTree>
    <p:extLst>
      <p:ext uri="{BB962C8B-B14F-4D97-AF65-F5344CB8AC3E}">
        <p14:creationId xmlns:p14="http://schemas.microsoft.com/office/powerpoint/2010/main" val="314579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AF70C-E7EC-EE25-7062-E6D47811A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0" y="2115456"/>
            <a:ext cx="4213907" cy="1264560"/>
          </a:xfrm>
          <a:solidFill>
            <a:srgbClr val="FFFFFF">
              <a:alpha val="97000"/>
            </a:srgbClr>
          </a:solidFill>
        </p:spPr>
        <p:txBody>
          <a:bodyPr/>
          <a:lstStyle/>
          <a:p>
            <a:pPr>
              <a:buClr>
                <a:srgbClr val="8D1515"/>
              </a:buClr>
              <a:buFont typeface="Wingdings,Sans-Serif"/>
              <a:buChar char="§"/>
            </a:pPr>
            <a:r>
              <a:rPr lang="en-US"/>
              <a:t>Color based on Tactics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3D0AE6A-97C3-31BA-DCF9-2BA6FD3BB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44563" r="-209" b="20469"/>
          <a:stretch/>
        </p:blipFill>
        <p:spPr>
          <a:xfrm>
            <a:off x="-180006" y="4154300"/>
            <a:ext cx="12550577" cy="2699123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23720-361B-0CA9-E247-48E9669B6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" t="4954" r="2009" b="4615"/>
          <a:stretch/>
        </p:blipFill>
        <p:spPr>
          <a:xfrm>
            <a:off x="5832022" y="3047342"/>
            <a:ext cx="5671461" cy="22244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B5F6F-6E53-81DB-891F-4F3D121D8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" t="3025" r="1777" b="4946"/>
          <a:stretch/>
        </p:blipFill>
        <p:spPr>
          <a:xfrm>
            <a:off x="6549674" y="1293489"/>
            <a:ext cx="5262049" cy="210630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 descr="A row of different shades of pink&#10;&#10;Description automatically generated">
            <a:extLst>
              <a:ext uri="{FF2B5EF4-FFF2-40B4-BE49-F238E27FC236}">
                <a16:creationId xmlns:a16="http://schemas.microsoft.com/office/drawing/2014/main" id="{A0FFA5BB-711A-18B1-B4EC-17BE9974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332" y="643617"/>
            <a:ext cx="4810125" cy="781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BC8080A-57EA-7617-71CF-60367D6E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1" y="431800"/>
            <a:ext cx="4214813" cy="1727199"/>
          </a:xfrm>
          <a:prstGeom prst="round2SameRect">
            <a:avLst/>
          </a:prstGeom>
          <a:solidFill>
            <a:srgbClr val="FFFFFF">
              <a:alpha val="97000"/>
            </a:srgbClr>
          </a:solidFill>
        </p:spPr>
        <p:txBody>
          <a:bodyPr/>
          <a:lstStyle/>
          <a:p>
            <a:r>
              <a:rPr lang="en-US" u="sng"/>
              <a:t>Initial Designs:</a:t>
            </a:r>
          </a:p>
        </p:txBody>
      </p:sp>
    </p:spTree>
    <p:extLst>
      <p:ext uri="{BB962C8B-B14F-4D97-AF65-F5344CB8AC3E}">
        <p14:creationId xmlns:p14="http://schemas.microsoft.com/office/powerpoint/2010/main" val="333911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bstract pcb board">
            <a:extLst>
              <a:ext uri="{FF2B5EF4-FFF2-40B4-BE49-F238E27FC236}">
                <a16:creationId xmlns:a16="http://schemas.microsoft.com/office/drawing/2014/main" id="{31FE5E2F-6B39-CBF0-8852-ABFBDB5C0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7" r="35765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CB9115-B532-FD04-044C-316AB597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u="sng"/>
              <a:t>Final Product Improvements: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60E9B6-640D-1BF9-9586-E6A20951B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020217"/>
              </p:ext>
            </p:extLst>
          </p:nvPr>
        </p:nvGraphicFramePr>
        <p:xfrm>
          <a:off x="643468" y="2666999"/>
          <a:ext cx="5260680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913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BF52-D867-3D0E-AEC5-6F710070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95" y="198178"/>
            <a:ext cx="4829232" cy="1108841"/>
          </a:xfrm>
          <a:prstGeom prst="round2Same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/>
          <a:lstStyle/>
          <a:p>
            <a:r>
              <a:rPr lang="en-US" b="1" u="sng"/>
              <a:t>Threat View</a:t>
            </a:r>
            <a:r>
              <a:rPr lang="en-US" u="sng"/>
              <a:t>: Tactic</a:t>
            </a:r>
            <a:r>
              <a:rPr lang="en-US"/>
              <a:t> 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52CAC8-36CC-F81B-0941-E19941E49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97" r="914" b="8730"/>
          <a:stretch/>
        </p:blipFill>
        <p:spPr>
          <a:xfrm>
            <a:off x="286606" y="1303079"/>
            <a:ext cx="11884102" cy="4777504"/>
          </a:xfrm>
          <a:ln w="57150">
            <a:solidFill>
              <a:schemeClr val="accent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94E9D5-D9A2-A625-111E-251A9D47D8BC}"/>
              </a:ext>
            </a:extLst>
          </p:cNvPr>
          <p:cNvSpPr/>
          <p:nvPr/>
        </p:nvSpPr>
        <p:spPr>
          <a:xfrm>
            <a:off x="5470525" y="3399541"/>
            <a:ext cx="6587672" cy="3439886"/>
          </a:xfrm>
          <a:prstGeom prst="round2Same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C4B8CB-C630-20BC-6FDB-64BA4BB5B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" t="27200" r="45602" b="4000"/>
          <a:stretch/>
        </p:blipFill>
        <p:spPr>
          <a:xfrm>
            <a:off x="5623982" y="3577260"/>
            <a:ext cx="6282503" cy="3085101"/>
          </a:xfrm>
          <a:prstGeom prst="rect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6958352"/>
                      <a:gd name="connsiteY0" fmla="*/ 0 h 3413052"/>
                      <a:gd name="connsiteX1" fmla="*/ 6958352 w 6958352"/>
                      <a:gd name="connsiteY1" fmla="*/ 0 h 3413052"/>
                      <a:gd name="connsiteX2" fmla="*/ 6958352 w 6958352"/>
                      <a:gd name="connsiteY2" fmla="*/ 3413052 h 3413052"/>
                      <a:gd name="connsiteX3" fmla="*/ 0 w 6958352"/>
                      <a:gd name="connsiteY3" fmla="*/ 3413052 h 3413052"/>
                      <a:gd name="connsiteX4" fmla="*/ 0 w 6958352"/>
                      <a:gd name="connsiteY4" fmla="*/ 0 h 3413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58352" h="3413052" fill="none" extrusionOk="0">
                        <a:moveTo>
                          <a:pt x="0" y="0"/>
                        </a:moveTo>
                        <a:cubicBezTo>
                          <a:pt x="3359591" y="-149972"/>
                          <a:pt x="4497408" y="85198"/>
                          <a:pt x="6958352" y="0"/>
                        </a:cubicBezTo>
                        <a:cubicBezTo>
                          <a:pt x="7127763" y="1012916"/>
                          <a:pt x="7043906" y="2365794"/>
                          <a:pt x="6958352" y="3413052"/>
                        </a:cubicBezTo>
                        <a:cubicBezTo>
                          <a:pt x="5105571" y="3504428"/>
                          <a:pt x="1471329" y="3406995"/>
                          <a:pt x="0" y="3413052"/>
                        </a:cubicBezTo>
                        <a:cubicBezTo>
                          <a:pt x="-92943" y="2506792"/>
                          <a:pt x="-168235" y="1565560"/>
                          <a:pt x="0" y="0"/>
                        </a:cubicBezTo>
                        <a:close/>
                      </a:path>
                      <a:path w="6958352" h="3413052" stroke="0" extrusionOk="0">
                        <a:moveTo>
                          <a:pt x="0" y="0"/>
                        </a:moveTo>
                        <a:cubicBezTo>
                          <a:pt x="2818368" y="-113254"/>
                          <a:pt x="4748235" y="102601"/>
                          <a:pt x="6958352" y="0"/>
                        </a:cubicBezTo>
                        <a:cubicBezTo>
                          <a:pt x="6905527" y="715384"/>
                          <a:pt x="7081526" y="2361041"/>
                          <a:pt x="6958352" y="3413052"/>
                        </a:cubicBezTo>
                        <a:cubicBezTo>
                          <a:pt x="3757250" y="3468862"/>
                          <a:pt x="1609206" y="3582010"/>
                          <a:pt x="0" y="3413052"/>
                        </a:cubicBezTo>
                        <a:cubicBezTo>
                          <a:pt x="-144930" y="3023967"/>
                          <a:pt x="-18259" y="117272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01205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Parallax</vt:lpstr>
      <vt:lpstr>Say "Hello" to Threat View!</vt:lpstr>
      <vt:lpstr>Did you know:</vt:lpstr>
      <vt:lpstr>What is Threat View?</vt:lpstr>
      <vt:lpstr>Requirements for Threat View:</vt:lpstr>
      <vt:lpstr>Initial Designs:</vt:lpstr>
      <vt:lpstr>Initial Designs:</vt:lpstr>
      <vt:lpstr>Initial Designs:</vt:lpstr>
      <vt:lpstr>Final Product Improvements:</vt:lpstr>
      <vt:lpstr>Threat View: Tactic </vt:lpstr>
      <vt:lpstr>PowerPoint Presentation</vt:lpstr>
      <vt:lpstr>Testing Results:</vt:lpstr>
      <vt:lpstr>Contribution to Human Computing  &amp; Lasting Impact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Threat-view</dc:title>
  <dc:creator>Ms Cori</dc:creator>
  <cp:revision>11</cp:revision>
  <dcterms:created xsi:type="dcterms:W3CDTF">2024-04-12T00:22:19Z</dcterms:created>
  <dcterms:modified xsi:type="dcterms:W3CDTF">2024-05-02T22:57:04Z</dcterms:modified>
</cp:coreProperties>
</file>